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1" Type="http://schemas.openxmlformats.org/officeDocument/2006/relationships/viewProps" Target="viewProps.xml" /><Relationship Id="rId70" Type="http://schemas.openxmlformats.org/officeDocument/2006/relationships/presProps" Target="presProps.xml" /><Relationship Id="rId1" Type="http://schemas.openxmlformats.org/officeDocument/2006/relationships/slideMaster" Target="slideMasters/slideMaster1.xml" /><Relationship Id="rId73" Type="http://schemas.openxmlformats.org/officeDocument/2006/relationships/tableStyles" Target="tableStyles.xml" /><Relationship Id="rId7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Neo4J - maybe not</a:t>
            </a:r>
          </a:p>
          <a:p>
            <a:pPr lvl="1"/>
            <a:r>
              <a:rPr/>
              <a:t>PostgreSQL + Apache AGE + TimescaleDB</a:t>
            </a:r>
          </a:p>
          <a:p>
            <a:pPr lvl="0"/>
            <a:r>
              <a:rPr/>
              <a:t>Dataset:</a:t>
            </a:r>
          </a:p>
          <a:p>
            <a:pPr lvl="1"/>
            <a:r>
              <a:rPr>
                <a:hlinkClick r:id="rId4"/>
              </a:rPr>
              <a:t>SmartBench @ VLDB 2020</a:t>
            </a:r>
          </a:p>
          <a:p>
            <a:pPr lvl="1"/>
            <a:r>
              <a:rPr/>
              <a:t>Agritech (?)</a:t>
            </a:r>
          </a:p>
        </p:txBody>
      </p:sp>
      <p:sp>
        <p:nvSpPr>
          <p:cNvPr id="4" name="Content Placeholder 3"/>
          <p:cNvSpPr>
            <a:spLocks noGrp="1"/>
          </p:cNvSpPr>
          <p:nvPr>
            <p:ph idx="2" sz="half"/>
          </p:nvPr>
        </p:nvSpPr>
        <p:spPr/>
        <p:txBody>
          <a:bodyPr/>
          <a:lstStyle/>
          <a:p>
            <a:pPr lvl="0"/>
            <a:r>
              <a:rPr/>
              <a:t>Evaluation aspects:</a:t>
            </a:r>
          </a:p>
          <a:p>
            <a:pPr lvl="1" indent="-342900" marL="685800">
              <a:buAutoNum type="arabicPeriod"/>
            </a:pPr>
            <a:r>
              <a:rPr/>
              <a:t>Ingestion latency</a:t>
            </a:r>
          </a:p>
          <a:p>
            <a:pPr lvl="2"/>
            <a:r>
              <a:rPr/>
              <a:t>Rows x second</a:t>
            </a:r>
          </a:p>
          <a:p>
            <a:pPr lvl="1" indent="-342900" marL="685800">
              <a:buAutoNum type="arabicPeriod"/>
            </a:pPr>
            <a:r>
              <a:rPr/>
              <a:t>Storage consumption</a:t>
            </a:r>
          </a:p>
          <a:p>
            <a:pPr lvl="1" indent="-342900" marL="685800">
              <a:buAutoNum type="arabicPeriod"/>
            </a:pPr>
            <a:r>
              <a:rPr/>
              <a:t>Query performances</a:t>
            </a:r>
          </a:p>
          <a:p>
            <a:pPr lvl="2"/>
            <a:r>
              <a:rPr/>
              <a:t>Expressivity:</a:t>
            </a:r>
          </a:p>
          <a:p>
            <a:pPr lvl="3"/>
            <a:r>
              <a:rPr/>
              <a:t>Graph -&gt; TS</a:t>
            </a:r>
          </a:p>
          <a:p>
            <a:pPr lvl="3"/>
            <a:r>
              <a:rPr/>
              <a:t>TS -&gt; Graph</a:t>
            </a:r>
          </a:p>
          <a:p>
            <a:pPr lvl="3"/>
            <a:r>
              <a:rPr/>
              <a:t>Graph -&gt; TS -&gt; Graph</a:t>
            </a:r>
          </a:p>
          <a:p>
            <a:pPr lvl="2"/>
            <a:r>
              <a:rPr/>
              <a:t>Spatial contains queries</a:t>
            </a:r>
          </a:p>
          <a:p>
            <a:pPr lvl="3"/>
            <a:r>
              <a:rPr/>
              <a:t>Spatial Join</a:t>
            </a:r>
          </a:p>
          <a:p>
            <a:pPr lvl="3"/>
            <a:r>
              <a:rPr/>
              <a:t>Edges Join</a:t>
            </a:r>
          </a:p>
          <a:p>
            <a:pPr lvl="2"/>
            <a:r>
              <a:rPr/>
              <a:t>Performance (ms)</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 DTGraph - Queries</a:t>
            </a:r>
          </a:p>
          <a:p>
            <a:pPr lvl="0" indent="-342900" marL="342900">
              <a:buAutoNum type="arabicPeriod"/>
            </a:pPr>
            <a:r>
              <a:rPr/>
              <a:t>EnvironmentCoverage(L, 𝜏), where L is a list of locations, and 𝜏 is a measurement type: lists all agents that can generate measurements of a given type 𝜏 that cancover the environments/locations specified in L.</a:t>
            </a:r>
          </a:p>
          <a:p>
            <a:pPr lvl="0" indent="-342900" marL="342900">
              <a:buAutoNum type="arabicPeriod"/>
            </a:pPr>
            <a:r>
              <a:rPr/>
              <a:t>EnvironmentAggregate(𝜖, 𝜏, 𝑡𝑎, 𝑡𝑏 ): where 𝜖 is an environment. List, for each agent currently in the environment 𝜖, the average hourly value of type 𝜏 during the period [𝑡𝑎, 𝑡𝑏 [.</a:t>
            </a:r>
          </a:p>
          <a:p>
            <a:pPr lvl="0" indent="-342900" marL="342900">
              <a:buAutoNum type="arabicPeriod"/>
            </a:pPr>
            <a:r>
              <a:rPr/>
              <a:t>AgentHistory(𝐴): where A is a set of agents. List, for each 𝛼 ∈ 𝐴, the average value for measurements for each environment in the past 24 hours.</a:t>
            </a:r>
          </a:p>
          <a:p>
            <a:pPr lvl="0" indent="-342900" marL="342900">
              <a:buAutoNum type="arabicPeriod"/>
            </a:pPr>
            <a:r>
              <a:rPr/>
              <a:t>AgentCoverage(𝐴): where 𝐴 is a set of agents. For each 𝛼 ∈ 𝐴, list all environments 𝜖 for which 𝛼 generated measurements in.</a:t>
            </a:r>
          </a:p>
          <a:p>
            <a:pPr lvl="0" indent="-342900" marL="342900">
              <a:buAutoNum type="arabicPeriod"/>
            </a:pPr>
            <a:r>
              <a:rPr/>
              <a:t>CurrenteAgentLocation(𝑡𝑎, 𝑡𝑏 ): list the current location for the agents that performed measurements during [𝑡𝑎, 𝑡𝑏 [.</a:t>
            </a:r>
          </a:p>
          <a:p>
            <a:pPr lvl="0" indent="-342900" marL="342900">
              <a:buAutoNum type="arabicPeriod"/>
            </a:pPr>
            <a:r>
              <a:rPr/>
              <a:t>ActiveAgents(𝑡𝑎, 𝑡𝑏 ): list all the agents currently in the environments in which were performed some measurements in the period [𝑡𝑎, 𝑡𝑏 [.</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2025-05-21T15:07:51Z</dcterms:created>
  <dcterms:modified xsi:type="dcterms:W3CDTF">2025-05-21T15:07:51Z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